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roxima Nova"/>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11" Type="http://schemas.openxmlformats.org/officeDocument/2006/relationships/slide" Target="slides/slide6.xml"/><Relationship Id="rId22" Type="http://schemas.openxmlformats.org/officeDocument/2006/relationships/font" Target="fonts/ProximaNova-italic.fntdata"/><Relationship Id="rId10" Type="http://schemas.openxmlformats.org/officeDocument/2006/relationships/slide" Target="slides/slide5.xml"/><Relationship Id="rId21" Type="http://schemas.openxmlformats.org/officeDocument/2006/relationships/font" Target="fonts/ProximaNova-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159d5d3785_0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159d5d3785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159d5d3785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159d5d3785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The final step is comprehensive testing. In order to test, we will use diverse test prompts-the combination of texts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159d5d378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159d5d378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159d5d37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159d5d37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159d5d3785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159d5d3785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159d5d3785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159d5d3785_0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Before our main presentation, we will introduce shortly about our paper presentation 2.</a:t>
            </a:r>
            <a:endParaRPr/>
          </a:p>
          <a:p>
            <a:pPr indent="0" lvl="0" marL="0" rtl="0" algn="l">
              <a:spcBef>
                <a:spcPts val="0"/>
              </a:spcBef>
              <a:spcAft>
                <a:spcPts val="0"/>
              </a:spcAft>
              <a:buNone/>
            </a:pPr>
            <a:r>
              <a:rPr lang="ko"/>
              <a:t>The title of paper is Subject-Diffusion: Open Domain Personalized Text-to-Image Generation without Test-time Fine-tuning.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159d5d3785_0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159d5d3785_0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It uses the combination of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159d5d3785_0_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159d5d3785_0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159d5d378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159d5d378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ko">
                <a:solidFill>
                  <a:schemeClr val="dk1"/>
                </a:solidFill>
              </a:rPr>
              <a:t>First, our method faces challenges in editing attributes and accessories within user-input images, leading to limitations in the scope of the model’s applicability. Secondly, when generating personalized images for more than two subjects, our model will fail to render harmonious images with a high probability.</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59d5d378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59d5d378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Our primary goal of the our project is to overcome the limitation of model inside the paper.</a:t>
            </a:r>
            <a:endParaRPr/>
          </a:p>
          <a:p>
            <a:pPr indent="0" lvl="0" marL="0" rtl="0" algn="l">
              <a:spcBef>
                <a:spcPts val="0"/>
              </a:spcBef>
              <a:spcAft>
                <a:spcPts val="0"/>
              </a:spcAft>
              <a:buNone/>
            </a:pPr>
            <a:r>
              <a:rPr lang="ko"/>
              <a:t>First, we try to develop a original model to a new model which able to generate image with </a:t>
            </a:r>
            <a:r>
              <a:rPr lang="ko"/>
              <a:t>natural and accurate multi-object relationships based on textual descriptions.</a:t>
            </a:r>
            <a:endParaRPr/>
          </a:p>
          <a:p>
            <a:pPr indent="0" lvl="0" marL="0" rtl="0" algn="l">
              <a:spcBef>
                <a:spcPts val="0"/>
              </a:spcBef>
              <a:spcAft>
                <a:spcPts val="0"/>
              </a:spcAft>
              <a:buNone/>
            </a:pPr>
            <a:r>
              <a:rPr lang="ko"/>
              <a:t>Additionally, We are trying to focus </a:t>
            </a:r>
            <a:r>
              <a:rPr lang="ko">
                <a:solidFill>
                  <a:schemeClr val="dk1"/>
                </a:solidFill>
              </a:rPr>
              <a:t>on improving spatial understanding and relationship depiction</a:t>
            </a:r>
            <a:r>
              <a:rPr lang="ko"/>
              <a:t>, to make the model that produce richer outputs with better text-to-image alignment and enable the creation of more detailed and contextually accurate scenes.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59d5d378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59d5d378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This is our </a:t>
            </a:r>
            <a:r>
              <a:rPr lang="ko"/>
              <a:t>project</a:t>
            </a:r>
            <a:r>
              <a:rPr lang="ko"/>
              <a:t> outline. We divided this to three steps.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59d5d378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59d5d378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The first step is dataset preparation.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159d5d3785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159d5d3785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The second step is model enhancement. The main task is training a model by using datasets which are made from step 1. </a:t>
            </a:r>
            <a:endParaRPr/>
          </a:p>
          <a:p>
            <a:pPr indent="0" lvl="0" marL="0" rtl="0" algn="l">
              <a:spcBef>
                <a:spcPts val="0"/>
              </a:spcBef>
              <a:spcAft>
                <a:spcPts val="0"/>
              </a:spcAft>
              <a:buNone/>
            </a:pPr>
            <a:r>
              <a:rPr lang="ko"/>
              <a:t>In the model enhancement, we are planning to </a:t>
            </a:r>
            <a:r>
              <a:rPr lang="ko"/>
              <a:t>try adjusting U-net, in order to focus object interactions.</a:t>
            </a:r>
            <a:endParaRPr/>
          </a:p>
          <a:p>
            <a:pPr indent="0" lvl="0" marL="0" rtl="0" algn="l">
              <a:spcBef>
                <a:spcPts val="0"/>
              </a:spcBef>
              <a:spcAft>
                <a:spcPts val="0"/>
              </a:spcAft>
              <a:buNone/>
            </a:pPr>
            <a:r>
              <a:rPr lang="ko"/>
              <a:t>The original U-net 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ko" sz="3000"/>
              <a:t>Enhancing Multi-Object Relationship Representation in Subject-Diffusion Models</a:t>
            </a:r>
            <a:endParaRPr sz="3000"/>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Team 5 Midterm presentation</a:t>
            </a:r>
            <a:endParaRPr/>
          </a:p>
          <a:p>
            <a:pPr indent="0" lvl="0" marL="0" rtl="0" algn="l">
              <a:spcBef>
                <a:spcPts val="0"/>
              </a:spcBef>
              <a:spcAft>
                <a:spcPts val="0"/>
              </a:spcAft>
              <a:buNone/>
            </a:pPr>
            <a:r>
              <a:rPr lang="ko"/>
              <a:t>Se Hun Park</a:t>
            </a:r>
            <a:endParaRPr/>
          </a:p>
          <a:p>
            <a:pPr indent="0" lvl="0" marL="0" rtl="0" algn="l">
              <a:spcBef>
                <a:spcPts val="0"/>
              </a:spcBef>
              <a:spcAft>
                <a:spcPts val="0"/>
              </a:spcAft>
              <a:buNone/>
            </a:pPr>
            <a:r>
              <a:rPr lang="ko"/>
              <a:t>Geon Gyu Oh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Step 2 : Model Enhancement</a:t>
            </a:r>
            <a:endParaRPr/>
          </a:p>
        </p:txBody>
      </p:sp>
      <p:sp>
        <p:nvSpPr>
          <p:cNvPr id="121" name="Google Shape;121;p22"/>
          <p:cNvSpPr txBox="1"/>
          <p:nvPr>
            <p:ph idx="1" type="body"/>
          </p:nvPr>
        </p:nvSpPr>
        <p:spPr>
          <a:xfrm>
            <a:off x="174725" y="1152450"/>
            <a:ext cx="8520600" cy="1419300"/>
          </a:xfrm>
          <a:prstGeom prst="rect">
            <a:avLst/>
          </a:prstGeom>
        </p:spPr>
        <p:txBody>
          <a:bodyPr anchorCtr="0" anchor="ctr"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b="1" lang="ko" sz="1500">
                <a:solidFill>
                  <a:schemeClr val="dk1"/>
                </a:solidFill>
              </a:rPr>
              <a:t>Tasks: Train a model by using datasets in Step 1</a:t>
            </a:r>
            <a:endParaRPr sz="1500">
              <a:solidFill>
                <a:schemeClr val="dk1"/>
              </a:solidFill>
            </a:endParaRPr>
          </a:p>
        </p:txBody>
      </p:sp>
      <p:pic>
        <p:nvPicPr>
          <p:cNvPr id="122" name="Google Shape;122;p22"/>
          <p:cNvPicPr preferRelativeResize="0"/>
          <p:nvPr/>
        </p:nvPicPr>
        <p:blipFill>
          <a:blip r:embed="rId3">
            <a:alphaModFix/>
          </a:blip>
          <a:stretch>
            <a:fillRect/>
          </a:stretch>
        </p:blipFill>
        <p:spPr>
          <a:xfrm>
            <a:off x="4073450" y="2571750"/>
            <a:ext cx="4515124" cy="2023800"/>
          </a:xfrm>
          <a:prstGeom prst="rect">
            <a:avLst/>
          </a:prstGeom>
          <a:noFill/>
          <a:ln>
            <a:noFill/>
          </a:ln>
        </p:spPr>
      </p:pic>
      <p:sp>
        <p:nvSpPr>
          <p:cNvPr id="123" name="Google Shape;123;p22"/>
          <p:cNvSpPr/>
          <p:nvPr/>
        </p:nvSpPr>
        <p:spPr>
          <a:xfrm>
            <a:off x="6264525" y="3223575"/>
            <a:ext cx="1422900" cy="6696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124" name="Google Shape;124;p22"/>
          <p:cNvSpPr/>
          <p:nvPr/>
        </p:nvSpPr>
        <p:spPr>
          <a:xfrm>
            <a:off x="629825" y="2503875"/>
            <a:ext cx="3072000" cy="1735500"/>
          </a:xfrm>
          <a:prstGeom prst="wedgeRoundRectCallout">
            <a:avLst>
              <a:gd fmla="val 129504" name="adj1"/>
              <a:gd fmla="val 4839" name="adj2"/>
              <a:gd fmla="val 0" name="adj3"/>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1200"/>
              </a:spcAft>
              <a:buNone/>
            </a:pPr>
            <a:r>
              <a:rPr lang="ko" sz="1500">
                <a:solidFill>
                  <a:schemeClr val="dk1"/>
                </a:solidFill>
                <a:latin typeface="Proxima Nova"/>
                <a:ea typeface="Proxima Nova"/>
                <a:cs typeface="Proxima Nova"/>
                <a:sym typeface="Proxima Nova"/>
              </a:rPr>
              <a:t>Integrate enhanced text encoding for relationship cues</a:t>
            </a:r>
            <a:endParaRPr sz="1500">
              <a:solidFill>
                <a:schemeClr val="dk1"/>
              </a:solidFill>
              <a:latin typeface="Proxima Nova"/>
              <a:ea typeface="Proxima Nova"/>
              <a:cs typeface="Proxima Nova"/>
              <a:sym typeface="Proxima Nova"/>
            </a:endParaRPr>
          </a:p>
        </p:txBody>
      </p:sp>
      <p:sp>
        <p:nvSpPr>
          <p:cNvPr id="125" name="Google Shape;125;p22"/>
          <p:cNvSpPr txBox="1"/>
          <p:nvPr/>
        </p:nvSpPr>
        <p:spPr>
          <a:xfrm>
            <a:off x="454875" y="4545000"/>
            <a:ext cx="7622700" cy="415500"/>
          </a:xfrm>
          <a:prstGeom prst="rect">
            <a:avLst/>
          </a:prstGeom>
          <a:noFill/>
          <a:ln>
            <a:noFill/>
          </a:ln>
        </p:spPr>
        <p:txBody>
          <a:bodyPr anchorCtr="0" anchor="t" bIns="91425" lIns="91425" spcFirstLastPara="1" rIns="91425" wrap="square" tIns="91425">
            <a:spAutoFit/>
          </a:bodyPr>
          <a:lstStyle/>
          <a:p>
            <a:pPr indent="0" lvl="0" marL="914400" rtl="0" algn="l">
              <a:lnSpc>
                <a:spcPct val="150000"/>
              </a:lnSpc>
              <a:spcBef>
                <a:spcPts val="0"/>
              </a:spcBef>
              <a:spcAft>
                <a:spcPts val="1200"/>
              </a:spcAft>
              <a:buNone/>
            </a:pPr>
            <a:r>
              <a:rPr lang="ko" sz="1500">
                <a:solidFill>
                  <a:schemeClr val="dk1"/>
                </a:solidFill>
                <a:latin typeface="Proxima Nova"/>
                <a:ea typeface="Proxima Nova"/>
                <a:cs typeface="Proxima Nova"/>
                <a:sym typeface="Proxima Nova"/>
              </a:rPr>
              <a:t>Expected Output: A prototype model with improved relationship handling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Step</a:t>
            </a:r>
            <a:r>
              <a:rPr lang="ko"/>
              <a:t> 3 : Comprehensive Testing</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31" name="Google Shape;131;p23"/>
          <p:cNvSpPr txBox="1"/>
          <p:nvPr>
            <p:ph idx="1" type="body"/>
          </p:nvPr>
        </p:nvSpPr>
        <p:spPr>
          <a:xfrm>
            <a:off x="311700" y="1129650"/>
            <a:ext cx="8520600" cy="3416400"/>
          </a:xfrm>
          <a:prstGeom prst="rect">
            <a:avLst/>
          </a:prstGeom>
        </p:spPr>
        <p:txBody>
          <a:bodyPr anchorCtr="0" anchor="ctr"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b="1" lang="ko" sz="1500">
                <a:solidFill>
                  <a:schemeClr val="dk1"/>
                </a:solidFill>
              </a:rPr>
              <a:t>Tasks:</a:t>
            </a:r>
            <a:endParaRPr b="1"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ko" sz="1500">
                <a:solidFill>
                  <a:schemeClr val="dk1"/>
                </a:solidFill>
              </a:rPr>
              <a:t>Use diverse test prompts (e.g., "A huge eraser placed right of a small pen").</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ko" sz="1500">
                <a:solidFill>
                  <a:schemeClr val="dk1"/>
                </a:solidFill>
              </a:rPr>
              <a:t>Evaluate generated images for accuracy in relational depiction.</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b="1" lang="ko" sz="1500">
                <a:solidFill>
                  <a:schemeClr val="dk1"/>
                </a:solidFill>
              </a:rPr>
              <a:t>Expected Output: </a:t>
            </a:r>
            <a:r>
              <a:rPr lang="ko" sz="1500">
                <a:solidFill>
                  <a:schemeClr val="dk1"/>
                </a:solidFill>
              </a:rPr>
              <a:t>Performance report with visual examples.</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b="1" lang="ko" sz="1500">
                <a:solidFill>
                  <a:schemeClr val="dk1"/>
                </a:solidFill>
              </a:rPr>
              <a:t>Evaluation Metrics</a:t>
            </a:r>
            <a:endParaRPr b="1" sz="1500">
              <a:solidFill>
                <a:schemeClr val="dk1"/>
              </a:solidFill>
            </a:endParaRPr>
          </a:p>
          <a:p>
            <a:pPr indent="-323850" lvl="1" marL="914400" rtl="0" algn="l">
              <a:lnSpc>
                <a:spcPct val="150000"/>
              </a:lnSpc>
              <a:spcBef>
                <a:spcPts val="0"/>
              </a:spcBef>
              <a:spcAft>
                <a:spcPts val="0"/>
              </a:spcAft>
              <a:buClr>
                <a:schemeClr val="dk1"/>
              </a:buClr>
              <a:buSzPts val="1500"/>
              <a:buChar char="○"/>
            </a:pPr>
            <a:r>
              <a:rPr b="1" lang="ko" sz="1500">
                <a:solidFill>
                  <a:schemeClr val="dk1"/>
                </a:solidFill>
              </a:rPr>
              <a:t>Text-Image Alignment</a:t>
            </a:r>
            <a:endParaRPr b="1" sz="1500">
              <a:solidFill>
                <a:schemeClr val="dk1"/>
              </a:solidFill>
            </a:endParaRPr>
          </a:p>
          <a:p>
            <a:pPr indent="-323850" lvl="2" marL="1371600" rtl="0" algn="l">
              <a:lnSpc>
                <a:spcPct val="150000"/>
              </a:lnSpc>
              <a:spcBef>
                <a:spcPts val="0"/>
              </a:spcBef>
              <a:spcAft>
                <a:spcPts val="0"/>
              </a:spcAft>
              <a:buClr>
                <a:schemeClr val="dk1"/>
              </a:buClr>
              <a:buSzPts val="1500"/>
              <a:buChar char="■"/>
            </a:pPr>
            <a:r>
              <a:rPr lang="ko" sz="1500">
                <a:solidFill>
                  <a:schemeClr val="dk1"/>
                </a:solidFill>
              </a:rPr>
              <a:t>Measure how accurately images match the relational details in the text.</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b="1" lang="ko" sz="1500">
                <a:solidFill>
                  <a:schemeClr val="dk1"/>
                </a:solidFill>
              </a:rPr>
              <a:t>Object Interaction Quality</a:t>
            </a:r>
            <a:r>
              <a:rPr lang="ko" sz="1500">
                <a:solidFill>
                  <a:schemeClr val="dk1"/>
                </a:solidFill>
              </a:rPr>
              <a:t>:</a:t>
            </a:r>
            <a:endParaRPr sz="1500">
              <a:solidFill>
                <a:schemeClr val="dk1"/>
              </a:solidFill>
            </a:endParaRPr>
          </a:p>
          <a:p>
            <a:pPr indent="-323850" lvl="2" marL="1371600" rtl="0" algn="l">
              <a:lnSpc>
                <a:spcPct val="150000"/>
              </a:lnSpc>
              <a:spcBef>
                <a:spcPts val="0"/>
              </a:spcBef>
              <a:spcAft>
                <a:spcPts val="0"/>
              </a:spcAft>
              <a:buClr>
                <a:schemeClr val="dk1"/>
              </a:buClr>
              <a:buSzPts val="1500"/>
              <a:buChar char="■"/>
            </a:pPr>
            <a:r>
              <a:rPr lang="ko" sz="1500">
                <a:solidFill>
                  <a:schemeClr val="dk1"/>
                </a:solidFill>
              </a:rPr>
              <a:t>Assess naturalness of object placement and interaction.</a:t>
            </a:r>
            <a:endParaRPr sz="15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Expected Outcomes</a:t>
            </a:r>
            <a:endParaRPr/>
          </a:p>
        </p:txBody>
      </p:sp>
      <p:sp>
        <p:nvSpPr>
          <p:cNvPr id="137" name="Google Shape;137;p24"/>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b="1" lang="ko" sz="1500">
                <a:solidFill>
                  <a:schemeClr val="dk1"/>
                </a:solidFill>
              </a:rPr>
              <a:t>Enhanced Model Capabilities:</a:t>
            </a:r>
            <a:endParaRPr b="1"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ko" sz="1500">
                <a:solidFill>
                  <a:schemeClr val="dk1"/>
                </a:solidFill>
              </a:rPr>
              <a:t>Improved multi-object interaction representation.</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ko" sz="1500">
                <a:solidFill>
                  <a:schemeClr val="dk1"/>
                </a:solidFill>
              </a:rPr>
              <a:t>Higher accuracy in complex scene generation.</a:t>
            </a:r>
            <a:endParaRPr sz="15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a:t>Summary</a:t>
            </a:r>
            <a:endParaRPr/>
          </a:p>
        </p:txBody>
      </p:sp>
      <p:sp>
        <p:nvSpPr>
          <p:cNvPr id="143" name="Google Shape;143;p2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fontScale="92500"/>
          </a:bodyPr>
          <a:lstStyle/>
          <a:p>
            <a:pPr indent="-316706" lvl="0" marL="457200" rtl="0" algn="l">
              <a:lnSpc>
                <a:spcPct val="150000"/>
              </a:lnSpc>
              <a:spcBef>
                <a:spcPts val="1200"/>
              </a:spcBef>
              <a:spcAft>
                <a:spcPts val="0"/>
              </a:spcAft>
              <a:buClr>
                <a:schemeClr val="dk1"/>
              </a:buClr>
              <a:buSzPct val="100000"/>
              <a:buChar char="●"/>
            </a:pPr>
            <a:r>
              <a:rPr lang="ko" sz="1500">
                <a:solidFill>
                  <a:schemeClr val="dk1"/>
                </a:solidFill>
              </a:rPr>
              <a:t>What is Subject-Diffusion?</a:t>
            </a:r>
            <a:endParaRPr sz="1500">
              <a:solidFill>
                <a:schemeClr val="dk1"/>
              </a:solidFill>
            </a:endParaRPr>
          </a:p>
          <a:p>
            <a:pPr indent="-316706" lvl="1" marL="914400" rtl="0" algn="l">
              <a:lnSpc>
                <a:spcPct val="150000"/>
              </a:lnSpc>
              <a:spcBef>
                <a:spcPts val="0"/>
              </a:spcBef>
              <a:spcAft>
                <a:spcPts val="0"/>
              </a:spcAft>
              <a:buClr>
                <a:schemeClr val="dk1"/>
              </a:buClr>
              <a:buSzPct val="100000"/>
              <a:buAutoNum type="alphaLcPeriod"/>
            </a:pPr>
            <a:r>
              <a:rPr lang="ko" sz="1500">
                <a:solidFill>
                  <a:schemeClr val="dk1"/>
                </a:solidFill>
              </a:rPr>
              <a:t>A diffusion-based model that generates personalized images from text prompts.</a:t>
            </a:r>
            <a:endParaRPr sz="1500">
              <a:solidFill>
                <a:schemeClr val="dk1"/>
              </a:solidFill>
            </a:endParaRPr>
          </a:p>
          <a:p>
            <a:pPr indent="-316706" lvl="1" marL="914400" rtl="0" algn="l">
              <a:lnSpc>
                <a:spcPct val="150000"/>
              </a:lnSpc>
              <a:spcBef>
                <a:spcPts val="0"/>
              </a:spcBef>
              <a:spcAft>
                <a:spcPts val="0"/>
              </a:spcAft>
              <a:buClr>
                <a:schemeClr val="dk1"/>
              </a:buClr>
              <a:buSzPct val="100000"/>
              <a:buAutoNum type="alphaLcPeriod"/>
            </a:pPr>
            <a:r>
              <a:rPr lang="ko" sz="1500">
                <a:solidFill>
                  <a:schemeClr val="dk1"/>
                </a:solidFill>
              </a:rPr>
              <a:t>Works effectively for single or dual objects but lacks control over complex object interactions.</a:t>
            </a:r>
            <a:endParaRPr sz="1500">
              <a:solidFill>
                <a:schemeClr val="dk1"/>
              </a:solidFill>
            </a:endParaRPr>
          </a:p>
          <a:p>
            <a:pPr indent="-316706" lvl="0" marL="457200" rtl="0" algn="l">
              <a:lnSpc>
                <a:spcPct val="150000"/>
              </a:lnSpc>
              <a:spcBef>
                <a:spcPts val="0"/>
              </a:spcBef>
              <a:spcAft>
                <a:spcPts val="0"/>
              </a:spcAft>
              <a:buClr>
                <a:schemeClr val="dk1"/>
              </a:buClr>
              <a:buSzPct val="100000"/>
              <a:buChar char="●"/>
            </a:pPr>
            <a:r>
              <a:rPr lang="ko" sz="1500">
                <a:solidFill>
                  <a:schemeClr val="dk1"/>
                </a:solidFill>
              </a:rPr>
              <a:t>Purpose of the Project: </a:t>
            </a:r>
            <a:endParaRPr sz="1500">
              <a:solidFill>
                <a:schemeClr val="dk1"/>
              </a:solidFill>
            </a:endParaRPr>
          </a:p>
          <a:p>
            <a:pPr indent="-316706" lvl="1" marL="914400" rtl="0" algn="l">
              <a:lnSpc>
                <a:spcPct val="150000"/>
              </a:lnSpc>
              <a:spcBef>
                <a:spcPts val="0"/>
              </a:spcBef>
              <a:spcAft>
                <a:spcPts val="0"/>
              </a:spcAft>
              <a:buClr>
                <a:schemeClr val="dk1"/>
              </a:buClr>
              <a:buSzPct val="100000"/>
              <a:buAutoNum type="alphaLcPeriod"/>
            </a:pPr>
            <a:r>
              <a:rPr lang="ko" sz="1500">
                <a:solidFill>
                  <a:schemeClr val="dk1"/>
                </a:solidFill>
              </a:rPr>
              <a:t>Enhance the model to handle complex relationships between multiple objects.</a:t>
            </a:r>
            <a:endParaRPr sz="1500">
              <a:solidFill>
                <a:schemeClr val="dk1"/>
              </a:solidFill>
            </a:endParaRPr>
          </a:p>
          <a:p>
            <a:pPr indent="-316706" lvl="0" marL="457200" rtl="0" algn="l">
              <a:lnSpc>
                <a:spcPct val="150000"/>
              </a:lnSpc>
              <a:spcBef>
                <a:spcPts val="0"/>
              </a:spcBef>
              <a:spcAft>
                <a:spcPts val="0"/>
              </a:spcAft>
              <a:buClr>
                <a:schemeClr val="dk1"/>
              </a:buClr>
              <a:buSzPct val="100000"/>
              <a:buChar char="●"/>
            </a:pPr>
            <a:r>
              <a:rPr lang="ko" sz="1500">
                <a:solidFill>
                  <a:schemeClr val="dk1"/>
                </a:solidFill>
              </a:rPr>
              <a:t>Steps we used</a:t>
            </a:r>
            <a:endParaRPr sz="1500">
              <a:solidFill>
                <a:schemeClr val="dk1"/>
              </a:solidFill>
            </a:endParaRPr>
          </a:p>
          <a:p>
            <a:pPr indent="-316706" lvl="1" marL="914400" rtl="0" algn="l">
              <a:lnSpc>
                <a:spcPct val="150000"/>
              </a:lnSpc>
              <a:spcBef>
                <a:spcPts val="0"/>
              </a:spcBef>
              <a:spcAft>
                <a:spcPts val="0"/>
              </a:spcAft>
              <a:buClr>
                <a:schemeClr val="dk1"/>
              </a:buClr>
              <a:buSzPct val="100000"/>
              <a:buAutoNum type="alphaLcPeriod"/>
            </a:pPr>
            <a:r>
              <a:rPr lang="ko" sz="1500">
                <a:solidFill>
                  <a:schemeClr val="dk1"/>
                </a:solidFill>
              </a:rPr>
              <a:t>Dataset preparation </a:t>
            </a:r>
            <a:endParaRPr sz="1500">
              <a:solidFill>
                <a:schemeClr val="dk1"/>
              </a:solidFill>
            </a:endParaRPr>
          </a:p>
          <a:p>
            <a:pPr indent="-316706" lvl="1" marL="914400" rtl="0" algn="l">
              <a:lnSpc>
                <a:spcPct val="150000"/>
              </a:lnSpc>
              <a:spcBef>
                <a:spcPts val="0"/>
              </a:spcBef>
              <a:spcAft>
                <a:spcPts val="0"/>
              </a:spcAft>
              <a:buClr>
                <a:schemeClr val="dk1"/>
              </a:buClr>
              <a:buSzPct val="100000"/>
              <a:buAutoNum type="alphaLcPeriod"/>
            </a:pPr>
            <a:r>
              <a:rPr lang="ko" sz="1500">
                <a:solidFill>
                  <a:schemeClr val="dk1"/>
                </a:solidFill>
              </a:rPr>
              <a:t>Improve the </a:t>
            </a:r>
            <a:r>
              <a:rPr lang="ko" sz="1500">
                <a:solidFill>
                  <a:schemeClr val="dk1"/>
                </a:solidFill>
              </a:rPr>
              <a:t>model</a:t>
            </a:r>
            <a:endParaRPr sz="1500">
              <a:solidFill>
                <a:schemeClr val="dk1"/>
              </a:solidFill>
            </a:endParaRPr>
          </a:p>
          <a:p>
            <a:pPr indent="-316706" lvl="1" marL="914400" rtl="0" algn="l">
              <a:lnSpc>
                <a:spcPct val="150000"/>
              </a:lnSpc>
              <a:spcBef>
                <a:spcPts val="0"/>
              </a:spcBef>
              <a:spcAft>
                <a:spcPts val="0"/>
              </a:spcAft>
              <a:buClr>
                <a:schemeClr val="dk1"/>
              </a:buClr>
              <a:buSzPct val="100000"/>
              <a:buAutoNum type="alphaLcPeriod"/>
            </a:pPr>
            <a:r>
              <a:rPr lang="ko" sz="1500">
                <a:solidFill>
                  <a:schemeClr val="dk1"/>
                </a:solidFill>
              </a:rPr>
              <a:t>Final evaluation with varied relational prompts and performance analysis.</a:t>
            </a:r>
            <a:endParaRPr sz="1500">
              <a:solidFill>
                <a:schemeClr val="dk1"/>
              </a:solidFill>
            </a:endParaRPr>
          </a:p>
          <a:p>
            <a:pPr indent="0" lvl="0" marL="0" rtl="0" algn="l">
              <a:lnSpc>
                <a:spcPct val="150000"/>
              </a:lnSpc>
              <a:spcBef>
                <a:spcPts val="1200"/>
              </a:spcBef>
              <a:spcAft>
                <a:spcPts val="1200"/>
              </a:spcAft>
              <a:buNone/>
            </a:pPr>
            <a:r>
              <a:t/>
            </a:r>
            <a:endParaRPr sz="15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idx="1" type="body"/>
          </p:nvPr>
        </p:nvSpPr>
        <p:spPr>
          <a:xfrm>
            <a:off x="311700" y="415950"/>
            <a:ext cx="8520600" cy="4152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ko" sz="4000"/>
              <a:t>Q&amp;A</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Project which the paper had done</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Preview of the Paper Presentation 02.</a:t>
            </a:r>
            <a:endParaRPr/>
          </a:p>
          <a:p>
            <a:pPr indent="-342900" lvl="0" marL="457200" rtl="0" algn="l">
              <a:spcBef>
                <a:spcPts val="1200"/>
              </a:spcBef>
              <a:spcAft>
                <a:spcPts val="0"/>
              </a:spcAft>
              <a:buSzPts val="1800"/>
              <a:buChar char="●"/>
            </a:pPr>
            <a:r>
              <a:rPr b="1" lang="ko"/>
              <a:t>Subject-Diffusion</a:t>
            </a:r>
            <a:r>
              <a:rPr lang="ko"/>
              <a:t> </a:t>
            </a:r>
            <a:endParaRPr/>
          </a:p>
        </p:txBody>
      </p:sp>
      <p:pic>
        <p:nvPicPr>
          <p:cNvPr id="67" name="Google Shape;67;p14"/>
          <p:cNvPicPr preferRelativeResize="0"/>
          <p:nvPr/>
        </p:nvPicPr>
        <p:blipFill>
          <a:blip r:embed="rId3">
            <a:alphaModFix/>
          </a:blip>
          <a:stretch>
            <a:fillRect/>
          </a:stretch>
        </p:blipFill>
        <p:spPr>
          <a:xfrm>
            <a:off x="4271050" y="1659775"/>
            <a:ext cx="3969926" cy="285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Project which the paper had done</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Preview of the Paper Presentation 02.</a:t>
            </a:r>
            <a:endParaRPr/>
          </a:p>
          <a:p>
            <a:pPr indent="-342900" lvl="0" marL="457200" rtl="0" algn="l">
              <a:spcBef>
                <a:spcPts val="1200"/>
              </a:spcBef>
              <a:spcAft>
                <a:spcPts val="0"/>
              </a:spcAft>
              <a:buSzPts val="1800"/>
              <a:buChar char="●"/>
            </a:pPr>
            <a:r>
              <a:rPr b="1" lang="ko"/>
              <a:t>Subject-Diffusion</a:t>
            </a:r>
            <a:endParaRPr b="1"/>
          </a:p>
          <a:p>
            <a:pPr indent="-317500" lvl="1" marL="914400" rtl="0" algn="l">
              <a:spcBef>
                <a:spcPts val="0"/>
              </a:spcBef>
              <a:spcAft>
                <a:spcPts val="0"/>
              </a:spcAft>
              <a:buSzPts val="1400"/>
              <a:buChar char="○"/>
            </a:pPr>
            <a:r>
              <a:rPr b="1" lang="ko"/>
              <a:t>Dataset Construction</a:t>
            </a:r>
            <a:endParaRPr/>
          </a:p>
        </p:txBody>
      </p:sp>
      <p:pic>
        <p:nvPicPr>
          <p:cNvPr id="74" name="Google Shape;74;p15"/>
          <p:cNvPicPr preferRelativeResize="0"/>
          <p:nvPr/>
        </p:nvPicPr>
        <p:blipFill>
          <a:blip r:embed="rId3">
            <a:alphaModFix/>
          </a:blip>
          <a:stretch>
            <a:fillRect/>
          </a:stretch>
        </p:blipFill>
        <p:spPr>
          <a:xfrm>
            <a:off x="4012375" y="1520225"/>
            <a:ext cx="4413051" cy="3343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Project which the paper had done</a:t>
            </a:r>
            <a:endParaRPr/>
          </a:p>
        </p:txBody>
      </p:sp>
      <p:sp>
        <p:nvSpPr>
          <p:cNvPr id="80" name="Google Shape;80;p16"/>
          <p:cNvSpPr txBox="1"/>
          <p:nvPr>
            <p:ph idx="1" type="body"/>
          </p:nvPr>
        </p:nvSpPr>
        <p:spPr>
          <a:xfrm>
            <a:off x="36495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Preview of the Paper Presentation 02.</a:t>
            </a:r>
            <a:endParaRPr/>
          </a:p>
          <a:p>
            <a:pPr indent="-342900" lvl="0" marL="457200" rtl="0" algn="l">
              <a:spcBef>
                <a:spcPts val="1200"/>
              </a:spcBef>
              <a:spcAft>
                <a:spcPts val="0"/>
              </a:spcAft>
              <a:buSzPts val="1800"/>
              <a:buChar char="●"/>
            </a:pPr>
            <a:r>
              <a:rPr b="1" lang="ko"/>
              <a:t>Subject-Diffusion</a:t>
            </a:r>
            <a:endParaRPr b="1"/>
          </a:p>
          <a:p>
            <a:pPr indent="-317500" lvl="1" marL="914400" rtl="0" algn="l">
              <a:spcBef>
                <a:spcPts val="0"/>
              </a:spcBef>
              <a:spcAft>
                <a:spcPts val="0"/>
              </a:spcAft>
              <a:buSzPts val="1400"/>
              <a:buChar char="○"/>
            </a:pPr>
            <a:r>
              <a:rPr b="1" lang="ko"/>
              <a:t>Design of the Model</a:t>
            </a:r>
            <a:endParaRPr b="1"/>
          </a:p>
        </p:txBody>
      </p:sp>
      <p:pic>
        <p:nvPicPr>
          <p:cNvPr id="81" name="Google Shape;81;p16"/>
          <p:cNvPicPr preferRelativeResize="0"/>
          <p:nvPr/>
        </p:nvPicPr>
        <p:blipFill>
          <a:blip r:embed="rId3">
            <a:alphaModFix/>
          </a:blip>
          <a:stretch>
            <a:fillRect/>
          </a:stretch>
        </p:blipFill>
        <p:spPr>
          <a:xfrm>
            <a:off x="3446000" y="2067050"/>
            <a:ext cx="5697999" cy="255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ko" sz="2300"/>
              <a:t>Limitation of the project inside the paper</a:t>
            </a:r>
            <a:endParaRPr sz="2300"/>
          </a:p>
        </p:txBody>
      </p:sp>
      <p:sp>
        <p:nvSpPr>
          <p:cNvPr id="87" name="Google Shape;87;p17"/>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23850" lvl="0" marL="457200" rtl="0" algn="l">
              <a:lnSpc>
                <a:spcPct val="150000"/>
              </a:lnSpc>
              <a:spcBef>
                <a:spcPts val="1200"/>
              </a:spcBef>
              <a:spcAft>
                <a:spcPts val="0"/>
              </a:spcAft>
              <a:buClr>
                <a:schemeClr val="dk1"/>
              </a:buClr>
              <a:buSzPts val="1500"/>
              <a:buChar char="●"/>
            </a:pPr>
            <a:r>
              <a:rPr b="1" lang="ko" sz="1500">
                <a:solidFill>
                  <a:schemeClr val="dk1"/>
                </a:solidFill>
              </a:rPr>
              <a:t>Limitations of the Subject-Diffusion :</a:t>
            </a:r>
            <a:endParaRPr b="1" sz="1500">
              <a:solidFill>
                <a:schemeClr val="dk1"/>
              </a:solidFill>
            </a:endParaRPr>
          </a:p>
          <a:p>
            <a:pPr indent="-323850" lvl="1" marL="914400" rtl="0" algn="l">
              <a:lnSpc>
                <a:spcPct val="150000"/>
              </a:lnSpc>
              <a:spcBef>
                <a:spcPts val="0"/>
              </a:spcBef>
              <a:spcAft>
                <a:spcPts val="0"/>
              </a:spcAft>
              <a:buClr>
                <a:schemeClr val="dk1"/>
              </a:buClr>
              <a:buSzPts val="1500"/>
              <a:buAutoNum type="alphaLcPeriod"/>
            </a:pPr>
            <a:r>
              <a:rPr lang="ko" sz="1500">
                <a:solidFill>
                  <a:schemeClr val="dk1"/>
                </a:solidFill>
              </a:rPr>
              <a:t>Difficulty in accurately representing object relationships (e.g., position, size, and distance).</a:t>
            </a:r>
            <a:endParaRPr sz="1500">
              <a:solidFill>
                <a:schemeClr val="dk1"/>
              </a:solidFill>
            </a:endParaRPr>
          </a:p>
          <a:p>
            <a:pPr indent="-323850" lvl="1" marL="914400" rtl="0" algn="l">
              <a:lnSpc>
                <a:spcPct val="150000"/>
              </a:lnSpc>
              <a:spcBef>
                <a:spcPts val="0"/>
              </a:spcBef>
              <a:spcAft>
                <a:spcPts val="0"/>
              </a:spcAft>
              <a:buClr>
                <a:schemeClr val="dk1"/>
              </a:buClr>
              <a:buSzPts val="1500"/>
              <a:buAutoNum type="alphaLcPeriod"/>
            </a:pPr>
            <a:r>
              <a:rPr lang="ko" sz="1500">
                <a:solidFill>
                  <a:schemeClr val="dk1"/>
                </a:solidFill>
              </a:rPr>
              <a:t>Limited flexibility in generating scenes with multiple interacting objects.</a:t>
            </a:r>
            <a:endParaRPr sz="1500">
              <a:solidFill>
                <a:schemeClr val="dk1"/>
              </a:solidFill>
            </a:endParaRPr>
          </a:p>
          <a:p>
            <a:pPr indent="0" lvl="0" marL="0" rtl="0" algn="l">
              <a:spcBef>
                <a:spcPts val="1200"/>
              </a:spcBef>
              <a:spcAft>
                <a:spcPts val="1200"/>
              </a:spcAft>
              <a:buNone/>
            </a:pPr>
            <a:r>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Our projects’ objective</a:t>
            </a:r>
            <a:endParaRPr/>
          </a:p>
        </p:txBody>
      </p:sp>
      <p:sp>
        <p:nvSpPr>
          <p:cNvPr id="93" name="Google Shape;93;p18"/>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23850" lvl="0" marL="457200" rtl="0" algn="l">
              <a:lnSpc>
                <a:spcPct val="150000"/>
              </a:lnSpc>
              <a:spcBef>
                <a:spcPts val="1200"/>
              </a:spcBef>
              <a:spcAft>
                <a:spcPts val="0"/>
              </a:spcAft>
              <a:buClr>
                <a:schemeClr val="dk1"/>
              </a:buClr>
              <a:buSzPts val="1500"/>
              <a:buChar char="●"/>
            </a:pPr>
            <a:r>
              <a:rPr b="1" lang="ko" sz="1500">
                <a:solidFill>
                  <a:schemeClr val="dk1"/>
                </a:solidFill>
              </a:rPr>
              <a:t>Primary Goal</a:t>
            </a:r>
            <a:r>
              <a:rPr lang="ko" sz="1500">
                <a:solidFill>
                  <a:schemeClr val="dk1"/>
                </a:solidFill>
              </a:rPr>
              <a:t>: </a:t>
            </a:r>
            <a:endParaRPr sz="1500">
              <a:solidFill>
                <a:schemeClr val="dk1"/>
              </a:solidFill>
            </a:endParaRPr>
          </a:p>
          <a:p>
            <a:pPr indent="-323850" lvl="1" marL="914400" rtl="0" algn="l">
              <a:lnSpc>
                <a:spcPct val="150000"/>
              </a:lnSpc>
              <a:spcBef>
                <a:spcPts val="0"/>
              </a:spcBef>
              <a:spcAft>
                <a:spcPts val="0"/>
              </a:spcAft>
              <a:buClr>
                <a:schemeClr val="dk1"/>
              </a:buClr>
              <a:buSzPts val="1500"/>
              <a:buAutoNum type="alphaLcPeriod"/>
            </a:pPr>
            <a:r>
              <a:rPr lang="ko" sz="1500">
                <a:solidFill>
                  <a:schemeClr val="dk1"/>
                </a:solidFill>
              </a:rPr>
              <a:t>To develop a model that can generate images with natural and accurate multi-object relationships based on textual descriptions.</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b="1" lang="ko" sz="1500">
                <a:solidFill>
                  <a:schemeClr val="dk1"/>
                </a:solidFill>
              </a:rPr>
              <a:t>Key Focus</a:t>
            </a:r>
            <a:r>
              <a:rPr lang="ko" sz="1500">
                <a:solidFill>
                  <a:schemeClr val="dk1"/>
                </a:solidFill>
              </a:rPr>
              <a:t>: </a:t>
            </a:r>
            <a:endParaRPr sz="1500">
              <a:solidFill>
                <a:schemeClr val="dk1"/>
              </a:solidFill>
            </a:endParaRPr>
          </a:p>
          <a:p>
            <a:pPr indent="-323850" lvl="1" marL="914400" rtl="0" algn="l">
              <a:lnSpc>
                <a:spcPct val="150000"/>
              </a:lnSpc>
              <a:spcBef>
                <a:spcPts val="0"/>
              </a:spcBef>
              <a:spcAft>
                <a:spcPts val="0"/>
              </a:spcAft>
              <a:buClr>
                <a:schemeClr val="dk1"/>
              </a:buClr>
              <a:buSzPts val="1500"/>
              <a:buAutoNum type="alphaLcPeriod"/>
            </a:pPr>
            <a:r>
              <a:rPr lang="ko" sz="1500">
                <a:solidFill>
                  <a:schemeClr val="dk1"/>
                </a:solidFill>
              </a:rPr>
              <a:t>Improving spatial understanding and relationship depiction.</a:t>
            </a:r>
            <a:endParaRPr sz="1500">
              <a:solidFill>
                <a:schemeClr val="dk1"/>
              </a:solidFill>
            </a:endParaRPr>
          </a:p>
          <a:p>
            <a:pPr indent="0" lvl="0" marL="0" rtl="0" algn="l">
              <a:lnSpc>
                <a:spcPct val="150000"/>
              </a:lnSpc>
              <a:spcBef>
                <a:spcPts val="1200"/>
              </a:spcBef>
              <a:spcAft>
                <a:spcPts val="1200"/>
              </a:spcAft>
              <a:buNone/>
            </a:pPr>
            <a:r>
              <a:t/>
            </a:r>
            <a:endParaRPr b="1" sz="1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Our projects outline</a:t>
            </a:r>
            <a:endParaRPr/>
          </a:p>
        </p:txBody>
      </p:sp>
      <p:sp>
        <p:nvSpPr>
          <p:cNvPr id="99" name="Google Shape;99;p19"/>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b="1" lang="ko" sz="1500">
                <a:solidFill>
                  <a:schemeClr val="dk1"/>
                </a:solidFill>
              </a:rPr>
              <a:t>Step </a:t>
            </a:r>
            <a:r>
              <a:rPr b="1" lang="ko" sz="1500">
                <a:solidFill>
                  <a:schemeClr val="dk1"/>
                </a:solidFill>
              </a:rPr>
              <a:t>1: </a:t>
            </a:r>
            <a:r>
              <a:rPr lang="ko" sz="1500">
                <a:solidFill>
                  <a:schemeClr val="dk1"/>
                </a:solidFill>
              </a:rPr>
              <a:t>Dataset preparation</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b="1" lang="ko" sz="1500">
                <a:solidFill>
                  <a:schemeClr val="dk1"/>
                </a:solidFill>
              </a:rPr>
              <a:t>Step</a:t>
            </a:r>
            <a:r>
              <a:rPr b="1" lang="ko" sz="1500">
                <a:solidFill>
                  <a:schemeClr val="dk1"/>
                </a:solidFill>
              </a:rPr>
              <a:t> 2: </a:t>
            </a:r>
            <a:r>
              <a:rPr lang="ko" sz="1500">
                <a:solidFill>
                  <a:schemeClr val="dk1"/>
                </a:solidFill>
              </a:rPr>
              <a:t>Improve the given model</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b="1" lang="ko" sz="1500">
                <a:solidFill>
                  <a:schemeClr val="dk1"/>
                </a:solidFill>
              </a:rPr>
              <a:t>Step</a:t>
            </a:r>
            <a:r>
              <a:rPr b="1" lang="ko" sz="1500">
                <a:solidFill>
                  <a:schemeClr val="dk1"/>
                </a:solidFill>
              </a:rPr>
              <a:t> 3: </a:t>
            </a:r>
            <a:r>
              <a:rPr lang="ko" sz="1500">
                <a:solidFill>
                  <a:schemeClr val="dk1"/>
                </a:solidFill>
              </a:rPr>
              <a:t>Final evaluation with varied relational prompts and performance analysis.</a:t>
            </a:r>
            <a:endParaRPr sz="1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Step</a:t>
            </a:r>
            <a:r>
              <a:rPr lang="ko"/>
              <a:t> 1  : Dataset Preparation</a:t>
            </a:r>
            <a:endParaRPr/>
          </a:p>
        </p:txBody>
      </p:sp>
      <p:sp>
        <p:nvSpPr>
          <p:cNvPr id="105" name="Google Shape;105;p20"/>
          <p:cNvSpPr txBox="1"/>
          <p:nvPr>
            <p:ph idx="1" type="body"/>
          </p:nvPr>
        </p:nvSpPr>
        <p:spPr>
          <a:xfrm>
            <a:off x="311700" y="1152475"/>
            <a:ext cx="8520600" cy="1644900"/>
          </a:xfrm>
          <a:prstGeom prst="rect">
            <a:avLst/>
          </a:prstGeom>
        </p:spPr>
        <p:txBody>
          <a:bodyPr anchorCtr="0" anchor="ctr" bIns="91425" lIns="91425" spcFirstLastPara="1" rIns="91425" wrap="square" tIns="91425">
            <a:normAutofit/>
          </a:bodyPr>
          <a:lstStyle/>
          <a:p>
            <a:pPr indent="-323850" lvl="0" marL="457200" rtl="0" algn="l">
              <a:spcBef>
                <a:spcPts val="0"/>
              </a:spcBef>
              <a:spcAft>
                <a:spcPts val="0"/>
              </a:spcAft>
              <a:buClr>
                <a:schemeClr val="dk1"/>
              </a:buClr>
              <a:buSzPts val="1500"/>
              <a:buChar char="●"/>
            </a:pPr>
            <a:r>
              <a:rPr b="1" lang="ko" sz="1500">
                <a:solidFill>
                  <a:schemeClr val="dk1"/>
                </a:solidFill>
              </a:rPr>
              <a:t>Tasks:</a:t>
            </a:r>
            <a:endParaRPr b="1" sz="1500">
              <a:solidFill>
                <a:schemeClr val="dk1"/>
              </a:solidFill>
            </a:endParaRPr>
          </a:p>
          <a:p>
            <a:pPr indent="-323850" lvl="1" marL="914400" rtl="0" algn="l">
              <a:spcBef>
                <a:spcPts val="0"/>
              </a:spcBef>
              <a:spcAft>
                <a:spcPts val="0"/>
              </a:spcAft>
              <a:buClr>
                <a:schemeClr val="dk1"/>
              </a:buClr>
              <a:buSzPts val="1500"/>
              <a:buChar char="○"/>
            </a:pPr>
            <a:r>
              <a:rPr lang="ko" sz="1500">
                <a:solidFill>
                  <a:schemeClr val="dk1"/>
                </a:solidFill>
              </a:rPr>
              <a:t>Collect and label relational text-image pairs.</a:t>
            </a:r>
            <a:endParaRPr sz="1500">
              <a:solidFill>
                <a:schemeClr val="dk1"/>
              </a:solidFill>
            </a:endParaRPr>
          </a:p>
          <a:p>
            <a:pPr indent="-323850" lvl="1" marL="914400" rtl="0" algn="l">
              <a:spcBef>
                <a:spcPts val="0"/>
              </a:spcBef>
              <a:spcAft>
                <a:spcPts val="0"/>
              </a:spcAft>
              <a:buClr>
                <a:schemeClr val="dk1"/>
              </a:buClr>
              <a:buSzPts val="1500"/>
              <a:buChar char="○"/>
            </a:pPr>
            <a:r>
              <a:rPr lang="ko" sz="1500">
                <a:solidFill>
                  <a:schemeClr val="dk1"/>
                </a:solidFill>
              </a:rPr>
              <a:t>Preprocess data to extract and tag relational cues.</a:t>
            </a:r>
            <a:endParaRPr sz="1500">
              <a:solidFill>
                <a:schemeClr val="dk1"/>
              </a:solidFill>
            </a:endParaRPr>
          </a:p>
          <a:p>
            <a:pPr indent="-323850" lvl="0" marL="457200" rtl="0" algn="l">
              <a:spcBef>
                <a:spcPts val="0"/>
              </a:spcBef>
              <a:spcAft>
                <a:spcPts val="0"/>
              </a:spcAft>
              <a:buClr>
                <a:schemeClr val="dk1"/>
              </a:buClr>
              <a:buSzPts val="1500"/>
              <a:buChar char="●"/>
            </a:pPr>
            <a:r>
              <a:rPr b="1" lang="ko" sz="1500">
                <a:solidFill>
                  <a:schemeClr val="dk1"/>
                </a:solidFill>
              </a:rPr>
              <a:t>Expected Output: </a:t>
            </a:r>
            <a:endParaRPr b="1" sz="1500">
              <a:solidFill>
                <a:schemeClr val="dk1"/>
              </a:solidFill>
            </a:endParaRPr>
          </a:p>
          <a:p>
            <a:pPr indent="-323850" lvl="1" marL="914400" rtl="0" algn="l">
              <a:spcBef>
                <a:spcPts val="0"/>
              </a:spcBef>
              <a:spcAft>
                <a:spcPts val="0"/>
              </a:spcAft>
              <a:buClr>
                <a:schemeClr val="dk1"/>
              </a:buClr>
              <a:buSzPts val="1500"/>
              <a:buChar char="○"/>
            </a:pPr>
            <a:r>
              <a:rPr lang="ko" sz="1500">
                <a:solidFill>
                  <a:schemeClr val="dk1"/>
                </a:solidFill>
              </a:rPr>
              <a:t>A structured </a:t>
            </a:r>
            <a:r>
              <a:rPr lang="ko" sz="1500">
                <a:solidFill>
                  <a:schemeClr val="dk1"/>
                </a:solidFill>
              </a:rPr>
              <a:t>data set</a:t>
            </a:r>
            <a:r>
              <a:rPr lang="ko" sz="1500">
                <a:solidFill>
                  <a:schemeClr val="dk1"/>
                </a:solidFill>
              </a:rPr>
              <a:t> ready for training.</a:t>
            </a:r>
            <a:endParaRPr sz="1500">
              <a:solidFill>
                <a:schemeClr val="dk1"/>
              </a:solidFill>
            </a:endParaRPr>
          </a:p>
        </p:txBody>
      </p:sp>
      <p:pic>
        <p:nvPicPr>
          <p:cNvPr id="106" name="Google Shape;106;p20"/>
          <p:cNvPicPr preferRelativeResize="0"/>
          <p:nvPr/>
        </p:nvPicPr>
        <p:blipFill>
          <a:blip r:embed="rId3">
            <a:alphaModFix/>
          </a:blip>
          <a:stretch>
            <a:fillRect/>
          </a:stretch>
        </p:blipFill>
        <p:spPr>
          <a:xfrm>
            <a:off x="5208475" y="2158350"/>
            <a:ext cx="3460425" cy="262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a:t>Step 2 :</a:t>
            </a:r>
            <a:r>
              <a:rPr lang="ko"/>
              <a:t> Model Enhancement</a:t>
            </a:r>
            <a:endParaRPr/>
          </a:p>
        </p:txBody>
      </p:sp>
      <p:sp>
        <p:nvSpPr>
          <p:cNvPr id="112" name="Google Shape;112;p21"/>
          <p:cNvSpPr txBox="1"/>
          <p:nvPr>
            <p:ph idx="1" type="body"/>
          </p:nvPr>
        </p:nvSpPr>
        <p:spPr>
          <a:xfrm>
            <a:off x="174725" y="1152450"/>
            <a:ext cx="8520600" cy="1419300"/>
          </a:xfrm>
          <a:prstGeom prst="rect">
            <a:avLst/>
          </a:prstGeom>
        </p:spPr>
        <p:txBody>
          <a:bodyPr anchorCtr="0" anchor="ctr"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b="1" lang="ko" sz="1500">
                <a:solidFill>
                  <a:schemeClr val="dk1"/>
                </a:solidFill>
              </a:rPr>
              <a:t>Tasks: Train a model by using datasets in Step 1</a:t>
            </a:r>
            <a:endParaRPr sz="1500">
              <a:solidFill>
                <a:schemeClr val="dk1"/>
              </a:solidFill>
            </a:endParaRPr>
          </a:p>
        </p:txBody>
      </p:sp>
      <p:pic>
        <p:nvPicPr>
          <p:cNvPr id="113" name="Google Shape;113;p21"/>
          <p:cNvPicPr preferRelativeResize="0"/>
          <p:nvPr/>
        </p:nvPicPr>
        <p:blipFill>
          <a:blip r:embed="rId3">
            <a:alphaModFix/>
          </a:blip>
          <a:stretch>
            <a:fillRect/>
          </a:stretch>
        </p:blipFill>
        <p:spPr>
          <a:xfrm>
            <a:off x="4073450" y="2571750"/>
            <a:ext cx="4515124" cy="2023800"/>
          </a:xfrm>
          <a:prstGeom prst="rect">
            <a:avLst/>
          </a:prstGeom>
          <a:noFill/>
          <a:ln>
            <a:noFill/>
          </a:ln>
        </p:spPr>
      </p:pic>
      <p:sp>
        <p:nvSpPr>
          <p:cNvPr id="114" name="Google Shape;114;p21"/>
          <p:cNvSpPr/>
          <p:nvPr/>
        </p:nvSpPr>
        <p:spPr>
          <a:xfrm>
            <a:off x="4073450" y="2538800"/>
            <a:ext cx="2076900" cy="19707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115" name="Google Shape;115;p21"/>
          <p:cNvSpPr/>
          <p:nvPr/>
        </p:nvSpPr>
        <p:spPr>
          <a:xfrm>
            <a:off x="629825" y="2503875"/>
            <a:ext cx="3072000" cy="1735500"/>
          </a:xfrm>
          <a:prstGeom prst="wedgeRoundRectCallout">
            <a:avLst>
              <a:gd fmla="val 58888" name="adj1"/>
              <a:gd fmla="val -21759" name="adj2"/>
              <a:gd fmla="val 0" name="adj3"/>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1200"/>
              </a:spcAft>
              <a:buNone/>
            </a:pPr>
            <a:r>
              <a:rPr lang="ko" sz="1500">
                <a:solidFill>
                  <a:schemeClr val="dk1"/>
                </a:solidFill>
                <a:latin typeface="Proxima Nova"/>
                <a:ea typeface="Proxima Nova"/>
                <a:cs typeface="Proxima Nova"/>
                <a:sym typeface="Proxima Nova"/>
              </a:rPr>
              <a:t>Try to Adjust U-Net to focus on object interactions.</a:t>
            </a:r>
            <a:endParaRPr sz="1500">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